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672" r:id="rId2"/>
    <p:sldMasterId id="2147483692" r:id="rId3"/>
  </p:sldMasterIdLst>
  <p:sldIdLst>
    <p:sldId id="256" r:id="rId4"/>
    <p:sldId id="259" r:id="rId5"/>
    <p:sldId id="260" r:id="rId6"/>
    <p:sldId id="257" r:id="rId7"/>
  </p:sldIdLst>
  <p:sldSz cx="9906000" cy="6858000" type="A4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6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8" autoAdjust="0"/>
    <p:restoredTop sz="94660" autoAdjust="0"/>
  </p:normalViewPr>
  <p:slideViewPr>
    <p:cSldViewPr snapToGrid="0">
      <p:cViewPr>
        <p:scale>
          <a:sx n="125" d="100"/>
          <a:sy n="125" d="100"/>
        </p:scale>
        <p:origin x="-192" y="4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i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4862" y="2115239"/>
            <a:ext cx="3950018" cy="367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 smtClean="0"/>
              <a:t>Paan</a:t>
            </a:r>
            <a:r>
              <a:rPr lang="lt-LT" dirty="0" err="1" smtClean="0"/>
              <a:t>traštė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804863" y="1190759"/>
            <a:ext cx="4666368" cy="110807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</a:t>
            </a:r>
            <a:r>
              <a:rPr lang="lt-LT" dirty="0" err="1" smtClean="0"/>
              <a:t>ristatymo</a:t>
            </a:r>
            <a:r>
              <a:rPr lang="lt-LT" dirty="0" smtClean="0"/>
              <a:t> p</a:t>
            </a:r>
            <a:r>
              <a:rPr lang="en-US" dirty="0" err="1" smtClean="0"/>
              <a:t>avadinimas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1802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traipo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81039" y="1320800"/>
            <a:ext cx="8543925" cy="33528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 baseline="0"/>
            </a:lvl2pPr>
          </a:lstStyle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lt-LT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Tekstas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endParaRPr lang="lt-LT" altLang="lt-LT" sz="1800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Šrifto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dydžiai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: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-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pavadinimui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/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temai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– Calibri Bold 24pt.</a:t>
            </a:r>
          </a:p>
          <a:p>
            <a:pPr defTabSz="496888" fontAlgn="base">
              <a:spcBef>
                <a:spcPct val="0"/>
              </a:spcBef>
              <a:spcAft>
                <a:spcPct val="0"/>
              </a:spcAft>
            </a:pP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-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teksto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en-US" altLang="lt-LT" sz="1800" dirty="0" err="1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rašymui</a:t>
            </a:r>
            <a:r>
              <a:rPr lang="en-US" altLang="lt-LT" sz="1800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 – Calibri Normal 18pt.</a:t>
            </a:r>
          </a:p>
        </p:txBody>
      </p:sp>
    </p:spTree>
    <p:extLst>
      <p:ext uri="{BB962C8B-B14F-4D97-AF65-F5344CB8AC3E}">
        <p14:creationId xmlns:p14="http://schemas.microsoft.com/office/powerpoint/2010/main" val="119029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ksto stulpeliai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1037" y="1224492"/>
            <a:ext cx="4189413" cy="4351338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35551" y="1224492"/>
            <a:ext cx="4189413" cy="4351338"/>
          </a:xfrm>
        </p:spPr>
        <p:txBody>
          <a:bodyPr/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6869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otraukų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681038" y="1109134"/>
            <a:ext cx="4596075" cy="29670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5413933" y="1109134"/>
            <a:ext cx="3811032" cy="421607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81037" y="4237782"/>
            <a:ext cx="4607083" cy="233743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053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o ir grafik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81039" y="2162707"/>
            <a:ext cx="8543925" cy="349408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err="1" smtClean="0"/>
              <a:t>Grafikas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8" y="1379009"/>
            <a:ext cx="6935920" cy="538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Tekstas</a:t>
            </a:r>
            <a:r>
              <a:rPr lang="en-US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6719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o ir nuotraukos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3851302" y="1227772"/>
            <a:ext cx="5373662" cy="43517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err="1" smtClean="0"/>
              <a:t>Nuotrauka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9" y="1227141"/>
            <a:ext cx="2906448" cy="4910137"/>
          </a:xfrm>
        </p:spPr>
        <p:txBody>
          <a:bodyPr/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5351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ksto ir grafik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 hasCustomPrompt="1"/>
          </p:nvPr>
        </p:nvSpPr>
        <p:spPr>
          <a:xfrm>
            <a:off x="681039" y="2306641"/>
            <a:ext cx="6922161" cy="349408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 err="1" smtClean="0"/>
              <a:t>Grafikas</a:t>
            </a:r>
            <a:endParaRPr lang="lt-LT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81038" y="1768476"/>
            <a:ext cx="6935920" cy="538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Tekstas</a:t>
            </a:r>
            <a:r>
              <a:rPr lang="en-US" dirty="0" smtClean="0"/>
              <a:t>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3979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utinė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5228169" y="5577840"/>
            <a:ext cx="2431785" cy="8229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rgbClr val="7D6F6C"/>
                </a:solidFill>
              </a:defRPr>
            </a:lvl1pPr>
          </a:lstStyle>
          <a:p>
            <a:r>
              <a:rPr lang="en-US" dirty="0" err="1" smtClean="0"/>
              <a:t>Organizatoriaus</a:t>
            </a:r>
            <a:r>
              <a:rPr lang="en-US" dirty="0" smtClean="0"/>
              <a:t> </a:t>
            </a:r>
            <a:r>
              <a:rPr lang="en-US" dirty="0" err="1" smtClean="0"/>
              <a:t>logotipas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38535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User\Desktop\FINMIN Prezentacija\ESFIVP-logotipo naudojimo vadovas-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71462"/>
            <a:ext cx="9906000" cy="687705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F3BB-EB1B-48D4-A124-296D8DDFE6E0}" type="datetimeFigureOut">
              <a:rPr lang="lt-LT" smtClean="0"/>
              <a:pPr/>
              <a:t>2018-06-07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56EC1-65C8-4B69-8E4C-90A262855C30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8" name="Picture 4" descr="C:\Users\User\Desktop\FINMIN Prezentacija\ESFIVP-logotipo naudojimo vadovas-0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71462"/>
            <a:ext cx="9906000" cy="6877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333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2"/>
            <a:ext cx="9928301" cy="685933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20040"/>
            <a:ext cx="8543925" cy="53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 smtClean="0"/>
              <a:t>Temos</a:t>
            </a:r>
            <a:r>
              <a:rPr lang="en-US" dirty="0" smtClean="0"/>
              <a:t> </a:t>
            </a:r>
            <a:r>
              <a:rPr lang="en-US" dirty="0" err="1" smtClean="0"/>
              <a:t>pavadinimas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203536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 smtClean="0"/>
              <a:t>Tekstas</a:t>
            </a:r>
            <a:endParaRPr lang="en-US" dirty="0" smtClean="0"/>
          </a:p>
          <a:p>
            <a:pPr lvl="1"/>
            <a:r>
              <a:rPr lang="en-US" dirty="0" err="1" smtClean="0"/>
              <a:t>Tekstas</a:t>
            </a:r>
            <a:endParaRPr lang="en-US" dirty="0" smtClean="0"/>
          </a:p>
          <a:p>
            <a:pPr lvl="2"/>
            <a:r>
              <a:rPr lang="en-US" dirty="0" err="1" smtClean="0"/>
              <a:t>Tekstas</a:t>
            </a:r>
            <a:endParaRPr lang="en-US" dirty="0" smtClean="0"/>
          </a:p>
          <a:p>
            <a:pPr lvl="3"/>
            <a:r>
              <a:rPr lang="en-US" dirty="0" err="1" smtClean="0"/>
              <a:t>Tekstas</a:t>
            </a:r>
            <a:endParaRPr lang="en-US" dirty="0" smtClean="0"/>
          </a:p>
          <a:p>
            <a:pPr lvl="4"/>
            <a:r>
              <a:rPr lang="en-US" dirty="0" err="1" smtClean="0"/>
              <a:t>Tekstas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89D37-8DCC-4B90-9989-088660BA936B}" type="datetimeFigureOut">
              <a:rPr lang="lt-LT" smtClean="0"/>
              <a:pPr/>
              <a:t>2018-06-07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68689-5B76-426F-80A9-6DBB66434ACD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8754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8" r:id="rId3"/>
    <p:sldLayoutId id="2147483679" r:id="rId4"/>
    <p:sldLayoutId id="2147483704" r:id="rId5"/>
    <p:sldLayoutId id="214748371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7D6F6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D6F6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9144"/>
            <a:ext cx="9899904" cy="6839712"/>
          </a:xfrm>
          <a:prstGeom prst="rect">
            <a:avLst/>
          </a:prstGeom>
        </p:spPr>
      </p:pic>
      <p:sp>
        <p:nvSpPr>
          <p:cNvPr id="8" name="Turinio vietos rezervavimo ženklas 2"/>
          <p:cNvSpPr txBox="1">
            <a:spLocks/>
          </p:cNvSpPr>
          <p:nvPr userDrawn="1"/>
        </p:nvSpPr>
        <p:spPr>
          <a:xfrm>
            <a:off x="495300" y="1600201"/>
            <a:ext cx="8915400" cy="29809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lt-LT" altLang="lt-LT" sz="2800" b="1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lt-LT" altLang="lt-LT" sz="2800" b="1" dirty="0" smtClean="0">
              <a:solidFill>
                <a:srgbClr val="767676"/>
              </a:solidFill>
              <a:latin typeface="Calibri" pitchFamily="34" charset="0"/>
              <a:ea typeface="MS PGothic" pitchFamily="34" charset="-128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t-LT" altLang="lt-LT" sz="2800" b="1" dirty="0" smtClean="0">
                <a:solidFill>
                  <a:srgbClr val="767676"/>
                </a:solidFill>
                <a:latin typeface="Calibri" pitchFamily="34" charset="0"/>
                <a:ea typeface="MS PGothic" pitchFamily="34" charset="-128"/>
              </a:rPr>
              <a:t>AČIŪ UŽ DĖMESĮ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198465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861" y="1775460"/>
            <a:ext cx="8581510" cy="4404360"/>
          </a:xfrm>
        </p:spPr>
        <p:txBody>
          <a:bodyPr>
            <a:normAutofit/>
          </a:bodyPr>
          <a:lstStyle/>
          <a:p>
            <a:r>
              <a:rPr lang="lt-LT" sz="2000" dirty="0" smtClean="0">
                <a:latin typeface="+mj-lt"/>
              </a:rPr>
              <a:t>Projekto vertė – 517869 </a:t>
            </a:r>
            <a:r>
              <a:rPr lang="lt-LT" sz="2000" dirty="0" err="1" smtClean="0">
                <a:latin typeface="+mj-lt"/>
              </a:rPr>
              <a:t>Eur</a:t>
            </a:r>
            <a:r>
              <a:rPr lang="lt-LT" sz="2000" dirty="0" smtClean="0">
                <a:latin typeface="+mj-lt"/>
              </a:rPr>
              <a:t> (ES parama – 440189 </a:t>
            </a:r>
            <a:r>
              <a:rPr lang="lt-LT" sz="2000" dirty="0" err="1" smtClean="0">
                <a:latin typeface="+mj-lt"/>
              </a:rPr>
              <a:t>Eur</a:t>
            </a:r>
            <a:r>
              <a:rPr lang="lt-LT" sz="2000" dirty="0" smtClean="0">
                <a:latin typeface="+mj-lt"/>
              </a:rPr>
              <a:t>, valstybės biudžeto lėšos – 38840 </a:t>
            </a:r>
            <a:r>
              <a:rPr lang="lt-LT" sz="2000" dirty="0" err="1" smtClean="0">
                <a:latin typeface="+mj-lt"/>
              </a:rPr>
              <a:t>Eur</a:t>
            </a:r>
            <a:r>
              <a:rPr lang="lt-LT" sz="2000" dirty="0" smtClean="0">
                <a:latin typeface="+mj-lt"/>
              </a:rPr>
              <a:t>, savivaldybės biudžeto lėšos – 38 840 </a:t>
            </a:r>
            <a:r>
              <a:rPr lang="lt-LT" sz="2000" dirty="0" err="1" smtClean="0">
                <a:latin typeface="+mj-lt"/>
              </a:rPr>
              <a:t>Eur</a:t>
            </a:r>
            <a:r>
              <a:rPr lang="lt-LT" sz="2000" dirty="0" smtClean="0">
                <a:latin typeface="+mj-lt"/>
              </a:rPr>
              <a:t>).</a:t>
            </a:r>
          </a:p>
          <a:p>
            <a:r>
              <a:rPr lang="lt-LT" sz="2000" dirty="0" smtClean="0">
                <a:latin typeface="+mj-lt"/>
              </a:rPr>
              <a:t>Projektas finansuojamas </a:t>
            </a:r>
            <a:r>
              <a:rPr lang="lt-LT" sz="2000" dirty="0">
                <a:latin typeface="+mj-lt"/>
              </a:rPr>
              <a:t>iš Europos Regioninės plėtros </a:t>
            </a:r>
            <a:r>
              <a:rPr lang="lt-LT" sz="2000" dirty="0" smtClean="0">
                <a:latin typeface="+mj-lt"/>
              </a:rPr>
              <a:t>fondo, LR valstybės biudžeto, Rokiškio rajono savivaldybės biudžeto lėšų.</a:t>
            </a:r>
          </a:p>
          <a:p>
            <a:r>
              <a:rPr lang="lt-LT" sz="2000" dirty="0">
                <a:latin typeface="+mj-lt"/>
              </a:rPr>
              <a:t>Projekto vykdytojas:  Rokiškio rajono savivaldybės administracija</a:t>
            </a:r>
          </a:p>
          <a:p>
            <a:pPr lvl="0"/>
            <a:r>
              <a:rPr lang="lt-LT" sz="2000" dirty="0">
                <a:solidFill>
                  <a:srgbClr val="FFFFFF"/>
                </a:solidFill>
                <a:latin typeface="+mj-lt"/>
              </a:rPr>
              <a:t>Įgyvendinančioji institucija: Viešoji įstaiga Centrinė projektų valdymo agentūra</a:t>
            </a:r>
          </a:p>
          <a:p>
            <a:endParaRPr lang="lt-LT" dirty="0" smtClean="0">
              <a:latin typeface="+mj-lt"/>
            </a:endParaRPr>
          </a:p>
          <a:p>
            <a:endParaRPr lang="lt-L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874" y="663816"/>
            <a:ext cx="8916868" cy="1180223"/>
          </a:xfrm>
        </p:spPr>
        <p:txBody>
          <a:bodyPr/>
          <a:lstStyle/>
          <a:p>
            <a:r>
              <a:rPr lang="lt-LT" dirty="0" smtClean="0"/>
              <a:t>Obelių miesto </a:t>
            </a:r>
            <a:r>
              <a:rPr lang="lt-LT" dirty="0"/>
              <a:t>gyvenamosios vietovės atnaujinimas </a:t>
            </a:r>
          </a:p>
        </p:txBody>
      </p:sp>
    </p:spTree>
    <p:extLst>
      <p:ext uri="{BB962C8B-B14F-4D97-AF65-F5344CB8AC3E}">
        <p14:creationId xmlns:p14="http://schemas.microsoft.com/office/powerpoint/2010/main" val="62453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chemeClr val="tx2">
                    <a:lumMod val="75000"/>
                  </a:schemeClr>
                </a:solidFill>
              </a:rPr>
              <a:t>Obelių miesto gyvenamosios vietovės atnaujinimas</a:t>
            </a:r>
            <a:endParaRPr lang="en-GB" dirty="0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sz="quarter" idx="10"/>
          </p:nvPr>
        </p:nvSpPr>
        <p:spPr>
          <a:xfrm>
            <a:off x="586741" y="1320799"/>
            <a:ext cx="8717280" cy="466852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lt-LT" sz="2000" b="1" dirty="0"/>
              <a:t>Projekto tikslas </a:t>
            </a:r>
            <a:r>
              <a:rPr lang="lt-LT" sz="2000" b="1" dirty="0" smtClean="0"/>
              <a:t>– prisidėti prie Obelių miesto socialinės ir ekonominės aplinkos kokybės didinimo.</a:t>
            </a:r>
          </a:p>
          <a:p>
            <a:pPr>
              <a:spcBef>
                <a:spcPts val="0"/>
              </a:spcBef>
            </a:pPr>
            <a:endParaRPr lang="lt-LT" sz="2000" b="1" dirty="0"/>
          </a:p>
          <a:p>
            <a:pPr>
              <a:spcBef>
                <a:spcPts val="0"/>
              </a:spcBef>
            </a:pPr>
            <a:r>
              <a:rPr lang="lt-LT" sz="2000" b="1" dirty="0" smtClean="0"/>
              <a:t>Projekto </a:t>
            </a:r>
            <a:r>
              <a:rPr lang="lt-LT" sz="2000" b="1" dirty="0"/>
              <a:t>įgyvendinimo </a:t>
            </a:r>
            <a:r>
              <a:rPr lang="lt-LT" sz="2000" b="1" dirty="0" smtClean="0"/>
              <a:t>metu </a:t>
            </a:r>
            <a:r>
              <a:rPr lang="en-US" sz="2000" b="1" dirty="0" err="1" smtClean="0"/>
              <a:t>numatyta</a:t>
            </a:r>
            <a:r>
              <a:rPr lang="lt-LT" sz="2000" b="1" dirty="0" smtClean="0"/>
              <a:t>: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Rekonstruoti ir naujai paskirčiai pritaikyti pastatą (</a:t>
            </a:r>
            <a:r>
              <a:rPr lang="lt-LT" sz="2000" b="1" dirty="0" err="1" smtClean="0"/>
              <a:t>Unik</a:t>
            </a:r>
            <a:r>
              <a:rPr lang="lt-LT" sz="2000" b="1" dirty="0" smtClean="0"/>
              <a:t>. Nr. 7394-0008-6017), esantį </a:t>
            </a:r>
          </a:p>
          <a:p>
            <a:pPr>
              <a:spcBef>
                <a:spcPts val="0"/>
              </a:spcBef>
            </a:pPr>
            <a:r>
              <a:rPr lang="lt-LT" sz="2000" b="1" dirty="0"/>
              <a:t> </a:t>
            </a:r>
            <a:r>
              <a:rPr lang="lt-LT" sz="2000" b="1" dirty="0" smtClean="0"/>
              <a:t>     J. Jablonskio g. 4, </a:t>
            </a:r>
            <a:r>
              <a:rPr lang="lt-LT" sz="2000" b="1" dirty="0" err="1" smtClean="0"/>
              <a:t>Obeliuose</a:t>
            </a:r>
            <a:r>
              <a:rPr lang="lt-LT" sz="2000" b="1" dirty="0" smtClean="0"/>
              <a:t>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Sutvarkyti teritoriją (</a:t>
            </a:r>
            <a:r>
              <a:rPr lang="lt-LT" sz="2000" b="1" dirty="0" err="1" smtClean="0"/>
              <a:t>Unik</a:t>
            </a:r>
            <a:r>
              <a:rPr lang="lt-LT" sz="2000" b="1" dirty="0" smtClean="0"/>
              <a:t>. Nr. 4400-4403-05190) aplink pastatą;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Įrengti lauko pavėsinę, pėsčiųjų taką, automobilių stovėjimo aikštelę, apšvietimą, mažosios architektūros elementus;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Sutvarkyti želdynus;</a:t>
            </a:r>
            <a:endParaRPr lang="lt-LT" sz="2000" b="1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Įsigyti </a:t>
            </a:r>
            <a:r>
              <a:rPr lang="lt-LT" sz="2000" b="1" dirty="0" smtClean="0"/>
              <a:t>baldus </a:t>
            </a:r>
            <a:r>
              <a:rPr lang="lt-LT" sz="2000" b="1" dirty="0" smtClean="0"/>
              <a:t>rekonstruojamoms patalpoms;</a:t>
            </a:r>
            <a:endParaRPr lang="lt-LT" sz="2000" b="1" dirty="0"/>
          </a:p>
          <a:p>
            <a:pPr>
              <a:spcBef>
                <a:spcPts val="0"/>
              </a:spcBef>
            </a:pPr>
            <a:r>
              <a:rPr lang="lt-LT" sz="2000" b="1" dirty="0"/>
              <a:t>	</a:t>
            </a:r>
            <a:endParaRPr lang="en-GB" sz="2000" b="1" dirty="0"/>
          </a:p>
        </p:txBody>
      </p:sp>
      <p:sp>
        <p:nvSpPr>
          <p:cNvPr id="5" name="Turinio vietos rezervavimo ženklas 2"/>
          <p:cNvSpPr txBox="1">
            <a:spLocks/>
          </p:cNvSpPr>
          <p:nvPr/>
        </p:nvSpPr>
        <p:spPr>
          <a:xfrm>
            <a:off x="457200" y="1211580"/>
            <a:ext cx="8229600" cy="401762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6829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traštė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b="1" dirty="0">
                <a:solidFill>
                  <a:schemeClr val="tx2">
                    <a:lumMod val="75000"/>
                  </a:schemeClr>
                </a:solidFill>
              </a:rPr>
              <a:t>Obelių miesto gyvenamosios vietovės atnaujinimas</a:t>
            </a:r>
            <a:endParaRPr lang="en-US" dirty="0"/>
          </a:p>
        </p:txBody>
      </p:sp>
      <p:sp>
        <p:nvSpPr>
          <p:cNvPr id="9" name="Teksto vietos rezervavimo ženklas 8"/>
          <p:cNvSpPr>
            <a:spLocks noGrp="1"/>
          </p:cNvSpPr>
          <p:nvPr>
            <p:ph type="body" sz="quarter" idx="10"/>
          </p:nvPr>
        </p:nvSpPr>
        <p:spPr>
          <a:xfrm>
            <a:off x="665799" y="1028700"/>
            <a:ext cx="8543925" cy="496824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lt-LT" b="1" dirty="0" smtClean="0"/>
              <a:t>      </a:t>
            </a:r>
          </a:p>
          <a:p>
            <a:pPr algn="just">
              <a:spcBef>
                <a:spcPts val="0"/>
              </a:spcBef>
            </a:pPr>
            <a:endParaRPr lang="lt-LT" sz="2000" b="1" dirty="0"/>
          </a:p>
          <a:p>
            <a:pPr algn="just">
              <a:spcBef>
                <a:spcPts val="0"/>
              </a:spcBef>
            </a:pPr>
            <a:r>
              <a:rPr lang="lt-LT" sz="2000" b="1" dirty="0" smtClean="0"/>
              <a:t>Situacija dėl projekto įgyvendinimo:   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Parengta </a:t>
            </a:r>
            <a:r>
              <a:rPr lang="lt-LT" sz="2000" b="1" dirty="0"/>
              <a:t>projekto parengiamoji dokumentacija.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>
                <a:solidFill>
                  <a:schemeClr val="bg2">
                    <a:lumMod val="50000"/>
                  </a:schemeClr>
                </a:solidFill>
              </a:rPr>
              <a:t>Parengtas techninis projektas: </a:t>
            </a:r>
            <a:r>
              <a:rPr lang="lt-LT" sz="2000" b="1" dirty="0">
                <a:solidFill>
                  <a:schemeClr val="bg2">
                    <a:lumMod val="50000"/>
                  </a:schemeClr>
                </a:solidFill>
              </a:rPr>
              <a:t>„Kitos paskirties pastato J. Jablonskio g. 4, Obeliai, Rokiškio </a:t>
            </a:r>
            <a:r>
              <a:rPr lang="lt-LT" sz="2000" b="1" dirty="0" err="1">
                <a:solidFill>
                  <a:schemeClr val="bg2">
                    <a:lumMod val="50000"/>
                  </a:schemeClr>
                </a:solidFill>
              </a:rPr>
              <a:t>raj</a:t>
            </a:r>
            <a:r>
              <a:rPr lang="lt-LT" sz="2000" b="1" dirty="0">
                <a:solidFill>
                  <a:schemeClr val="bg2">
                    <a:lumMod val="50000"/>
                  </a:schemeClr>
                </a:solidFill>
              </a:rPr>
              <a:t>., rekonstravimo projektas“, projekto Nr. P/6865, bylos laida - 0; </a:t>
            </a:r>
            <a:endParaRPr lang="lt-LT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spcBef>
                <a:spcPts val="0"/>
              </a:spcBef>
            </a:pPr>
            <a:r>
              <a:rPr lang="lt-LT" sz="20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lt-LT" sz="2000" b="1" dirty="0" smtClean="0">
                <a:solidFill>
                  <a:schemeClr val="bg2">
                    <a:lumMod val="50000"/>
                  </a:schemeClr>
                </a:solidFill>
              </a:rPr>
              <a:t>    2017 m.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Atlikta techninio projekto ekspertizė.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Nupirkti </a:t>
            </a:r>
            <a:r>
              <a:rPr lang="lt-LT" sz="2000" b="1" dirty="0"/>
              <a:t>rangos </a:t>
            </a:r>
            <a:r>
              <a:rPr lang="lt-LT" sz="2000" b="1" dirty="0" smtClean="0"/>
              <a:t>darbai</a:t>
            </a:r>
            <a:r>
              <a:rPr lang="lt-LT" sz="2000" b="1" dirty="0"/>
              <a:t>. </a:t>
            </a:r>
            <a:r>
              <a:rPr lang="lt-LT" sz="2000" b="1" dirty="0" smtClean="0"/>
              <a:t>Statybos </a:t>
            </a:r>
            <a:r>
              <a:rPr lang="lt-LT" sz="2000" b="1" smtClean="0"/>
              <a:t>darbų rangovas  - UAB </a:t>
            </a:r>
            <a:r>
              <a:rPr lang="lt-LT" sz="2000" b="1" dirty="0" smtClean="0"/>
              <a:t>„Virtualūs namai“.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 Statybos techninę priežiūrą atlieka UAB „Panevėžio miestprojektas“.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2018 </a:t>
            </a:r>
            <a:r>
              <a:rPr lang="lt-LT" sz="2000" b="1" dirty="0"/>
              <a:t>metų </a:t>
            </a:r>
            <a:r>
              <a:rPr lang="lt-LT" sz="2000" b="1" dirty="0" smtClean="0"/>
              <a:t>gegužės 8 </a:t>
            </a:r>
            <a:r>
              <a:rPr lang="lt-LT" sz="2000" b="1" dirty="0"/>
              <a:t>d. pasirašyta projekto finansavimo sutartis su įgyvendinančiąja institucija -</a:t>
            </a:r>
            <a:r>
              <a:rPr lang="lt-LT" sz="2000" b="1" dirty="0" smtClean="0"/>
              <a:t> viešąja </a:t>
            </a:r>
            <a:r>
              <a:rPr lang="lt-LT" sz="2000" b="1" dirty="0"/>
              <a:t>įstaiga </a:t>
            </a:r>
            <a:r>
              <a:rPr lang="lt-LT" sz="2000" b="1" dirty="0" smtClean="0"/>
              <a:t>Centrine </a:t>
            </a:r>
            <a:r>
              <a:rPr lang="lt-LT" sz="2000" b="1" dirty="0"/>
              <a:t>projektų valdymo </a:t>
            </a:r>
            <a:r>
              <a:rPr lang="lt-LT" sz="2000" b="1" dirty="0" smtClean="0"/>
              <a:t>agentūra</a:t>
            </a:r>
            <a:r>
              <a:rPr lang="lt-LT" sz="2000" b="1" dirty="0"/>
              <a:t>.</a:t>
            </a:r>
            <a:r>
              <a:rPr lang="lt-LT" sz="2000" b="1" dirty="0" smtClean="0"/>
              <a:t> Centrinė </a:t>
            </a:r>
            <a:r>
              <a:rPr lang="lt-LT" sz="2000" b="1" dirty="0"/>
              <a:t>projektų valdymo agentūra patvirtino mokėjimo prašymų teikimo grafiką ir projekto pirkimų planą</a:t>
            </a:r>
            <a:r>
              <a:rPr lang="lt-LT" sz="2000" b="1" dirty="0" smtClean="0"/>
              <a:t>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Rangos darbai pradėti 2018 m. gegužės 31 d. 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lt-LT" sz="2000" b="1" dirty="0" smtClean="0"/>
              <a:t>Projekto </a:t>
            </a:r>
            <a:r>
              <a:rPr lang="lt-LT" sz="2000" b="1" dirty="0"/>
              <a:t>veiklų įgyvendinimo pabaiga – </a:t>
            </a:r>
            <a:r>
              <a:rPr lang="lt-LT" sz="2000" b="1" dirty="0" smtClean="0"/>
              <a:t>2020 liepos </a:t>
            </a:r>
            <a:r>
              <a:rPr lang="lt-LT" sz="2000" b="1" dirty="0"/>
              <a:t>mėn.</a:t>
            </a:r>
            <a:endParaRPr lang="en-US" sz="2000" b="1" dirty="0"/>
          </a:p>
          <a:p>
            <a:endParaRPr lang="lt-LT" sz="2000" b="1" dirty="0" smtClean="0"/>
          </a:p>
          <a:p>
            <a:endParaRPr lang="lt-LT" b="1" dirty="0"/>
          </a:p>
        </p:txBody>
      </p:sp>
    </p:spTree>
    <p:extLst>
      <p:ext uri="{BB962C8B-B14F-4D97-AF65-F5344CB8AC3E}">
        <p14:creationId xmlns:p14="http://schemas.microsoft.com/office/powerpoint/2010/main" val="419630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249680" y="411480"/>
            <a:ext cx="8008620" cy="1143000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r>
              <a:rPr lang="lt-LT" sz="1800" b="1" dirty="0">
                <a:solidFill>
                  <a:schemeClr val="tx2">
                    <a:lumMod val="75000"/>
                  </a:schemeClr>
                </a:solidFill>
              </a:rPr>
              <a:t>Obelių miesto </a:t>
            </a:r>
            <a:r>
              <a:rPr lang="lt-LT" sz="2000" b="1" dirty="0">
                <a:solidFill>
                  <a:schemeClr val="tx2">
                    <a:lumMod val="75000"/>
                  </a:schemeClr>
                </a:solidFill>
              </a:rPr>
              <a:t>gyvenamosios vietovės atnaujinimas</a:t>
            </a:r>
            <a:r>
              <a:rPr lang="lt-LT" sz="2000" b="1" dirty="0" smtClean="0"/>
              <a:t>         </a:t>
            </a:r>
            <a:br>
              <a:rPr lang="lt-LT" sz="2000" b="1" dirty="0" smtClean="0"/>
            </a:br>
            <a:r>
              <a:rPr lang="lt-LT" sz="2000" dirty="0" smtClean="0"/>
              <a:t>Foto fiksacija </a:t>
            </a:r>
            <a:r>
              <a:rPr lang="lt-LT" sz="2000" dirty="0"/>
              <a:t>prieš projekto </a:t>
            </a:r>
            <a:r>
              <a:rPr lang="lt-LT" sz="2000" dirty="0" smtClean="0"/>
              <a:t>įgyvendinimą- pastatas „Žalioji“ ir teritorija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sz="2000" dirty="0"/>
              <a:t/>
            </a:r>
            <a:br>
              <a:rPr lang="lt-LT" sz="2000" dirty="0"/>
            </a:br>
            <a:endParaRPr lang="lt-LT" sz="2000" dirty="0"/>
          </a:p>
        </p:txBody>
      </p:sp>
      <p:pic>
        <p:nvPicPr>
          <p:cNvPr id="1029" name="Picture 5" descr="Vietiniai jÄ vadina ObeliÅ³ Å¾aliÄja mokykla / The locals call it the Green school of Obeliai. Obeliai, RokiÅ¡kio raj. #school #woodenschool #abandoned #abandonedhouse #woodenhouses #green #greenhouse #obeliai #rokiÅ¡kiorajonas #lietuvosmedinukai #medinisnamas #medinearchitektura #medinispaveldas #lietuva #lithuania"/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21" b="24621"/>
          <a:stretch>
            <a:fillRect/>
          </a:stretch>
        </p:blipFill>
        <p:spPr bwMode="auto">
          <a:xfrm>
            <a:off x="1546860" y="4237782"/>
            <a:ext cx="7048500" cy="233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Vaizdo rezultatas pagal uÅ¾klausÄ âobeliÅ³ Å½aliojiâ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0" b="1580"/>
          <a:stretch>
            <a:fillRect/>
          </a:stretch>
        </p:blipFill>
        <p:spPr bwMode="auto">
          <a:xfrm>
            <a:off x="1539240" y="1109134"/>
            <a:ext cx="7002780" cy="296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2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 MIn titulinis">
  <a:themeElements>
    <a:clrScheme name="FIMIN">
      <a:dk1>
        <a:srgbClr val="827573"/>
      </a:dk1>
      <a:lt1>
        <a:srgbClr val="FFFFFF"/>
      </a:lt1>
      <a:dk2>
        <a:srgbClr val="827573"/>
      </a:dk2>
      <a:lt2>
        <a:srgbClr val="E2DDDB"/>
      </a:lt2>
      <a:accent1>
        <a:srgbClr val="2A57A3"/>
      </a:accent1>
      <a:accent2>
        <a:srgbClr val="E2DDDB"/>
      </a:accent2>
      <a:accent3>
        <a:srgbClr val="827573"/>
      </a:accent3>
      <a:accent4>
        <a:srgbClr val="E2DDDB"/>
      </a:accent4>
      <a:accent5>
        <a:srgbClr val="FFCC00"/>
      </a:accent5>
      <a:accent6>
        <a:srgbClr val="2A57A3"/>
      </a:accent6>
      <a:hlink>
        <a:srgbClr val="827573"/>
      </a:hlink>
      <a:folHlink>
        <a:srgbClr val="2A57A3"/>
      </a:folHlink>
    </a:clrScheme>
    <a:fontScheme name="FinMIN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in MIn" id="{3D01923E-6B55-45DF-A1C7-613873B7B2F0}" vid="{420D04CA-D0BA-4BA0-94CA-232FF5AB0EB0}"/>
    </a:ext>
  </a:extLst>
</a:theme>
</file>

<file path=ppt/theme/theme2.xml><?xml version="1.0" encoding="utf-8"?>
<a:theme xmlns:a="http://schemas.openxmlformats.org/drawingml/2006/main" name="Teksto skaidrė">
  <a:themeElements>
    <a:clrScheme name="FIMIN">
      <a:dk1>
        <a:srgbClr val="827573"/>
      </a:dk1>
      <a:lt1>
        <a:srgbClr val="FFFFFF"/>
      </a:lt1>
      <a:dk2>
        <a:srgbClr val="827573"/>
      </a:dk2>
      <a:lt2>
        <a:srgbClr val="E2DDDB"/>
      </a:lt2>
      <a:accent1>
        <a:srgbClr val="BFBFBF"/>
      </a:accent1>
      <a:accent2>
        <a:srgbClr val="999999"/>
      </a:accent2>
      <a:accent3>
        <a:srgbClr val="666666"/>
      </a:accent3>
      <a:accent4>
        <a:srgbClr val="2A57A3"/>
      </a:accent4>
      <a:accent5>
        <a:srgbClr val="FFCC00"/>
      </a:accent5>
      <a:accent6>
        <a:srgbClr val="6D95D9"/>
      </a:accent6>
      <a:hlink>
        <a:srgbClr val="827573"/>
      </a:hlink>
      <a:folHlink>
        <a:srgbClr val="2A57A3"/>
      </a:folHlink>
    </a:clrScheme>
    <a:fontScheme name="FinMIN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altuinė skaidrė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</TotalTime>
  <Words>286</Words>
  <Application>Microsoft Office PowerPoint</Application>
  <PresentationFormat>A4 formatas (210x297 mm)</PresentationFormat>
  <Paragraphs>30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Skaidrių pavadinimai</vt:lpstr>
      </vt:variant>
      <vt:variant>
        <vt:i4>4</vt:i4>
      </vt:variant>
    </vt:vector>
  </HeadingPairs>
  <TitlesOfParts>
    <vt:vector size="7" baseType="lpstr">
      <vt:lpstr>Fin MIn titulinis</vt:lpstr>
      <vt:lpstr>Teksto skaidrė</vt:lpstr>
      <vt:lpstr>Galtuinė skaidrė</vt:lpstr>
      <vt:lpstr>Obelių miesto gyvenamosios vietovės atnaujinimas </vt:lpstr>
      <vt:lpstr>Obelių miesto gyvenamosios vietovės atnaujinimas</vt:lpstr>
      <vt:lpstr>Obelių miesto gyvenamosios vietovės atnaujinimas</vt:lpstr>
      <vt:lpstr> Obelių miesto gyvenamosios vietovės atnaujinimas          Foto fiksacija prieš projekto įgyvendinimą- pastatas „Žalioji“ ir teritorija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Dovilė Pučinskienė</cp:lastModifiedBy>
  <cp:revision>56</cp:revision>
  <dcterms:created xsi:type="dcterms:W3CDTF">2015-10-26T11:19:59Z</dcterms:created>
  <dcterms:modified xsi:type="dcterms:W3CDTF">2018-06-07T09:02:39Z</dcterms:modified>
</cp:coreProperties>
</file>